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268b68c6b134142" /><Relationship Type="http://schemas.openxmlformats.org/officeDocument/2006/relationships/extended-properties" Target="/docProps/app.xml" Id="Ra6a1d5c3988c40e1" /><Relationship Type="http://schemas.openxmlformats.org/officeDocument/2006/relationships/officeDocument" Target="/ppt/presentation.xml" Id="R8c50c7fb39934f9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2b2c13de2e478f"/>
  </p:sldMasterIdLst>
  <p:notesMasterIdLst>
    <p:notesMasterId xmlns:r="http://schemas.openxmlformats.org/officeDocument/2006/relationships" r:id="R51c7817380664081"/>
  </p:notesMasterIdLst>
  <p:sldIdLst>
    <p:sldId xmlns:r="http://schemas.openxmlformats.org/officeDocument/2006/relationships" id="256" r:id="R3c9df0e23b0e457c"/>
    <p:sldId xmlns:r="http://schemas.openxmlformats.org/officeDocument/2006/relationships" id="257" r:id="R00f23f58afb142d0"/>
    <p:sldId xmlns:r="http://schemas.openxmlformats.org/officeDocument/2006/relationships" id="258" r:id="R6e3ddbdb68d24a41"/>
    <p:sldId xmlns:r="http://schemas.openxmlformats.org/officeDocument/2006/relationships" id="259" r:id="R74f2e952eac848ef"/>
    <p:sldId xmlns:r="http://schemas.openxmlformats.org/officeDocument/2006/relationships" id="260" r:id="R4e4d4658e8be4b85"/>
    <p:sldId xmlns:r="http://schemas.openxmlformats.org/officeDocument/2006/relationships" id="261" r:id="Rfeb2f18d77f3474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c83eff5f54e4f60" /><Relationship Type="http://schemas.openxmlformats.org/officeDocument/2006/relationships/slideMaster" Target="/ppt/slideMasters/slideMaster1.xml" Id="Rb82b2c13de2e478f" /><Relationship Type="http://schemas.openxmlformats.org/officeDocument/2006/relationships/notesMaster" Target="/ppt/notesMasters/notesMaster1.xml" Id="R51c7817380664081" /><Relationship Type="http://schemas.openxmlformats.org/officeDocument/2006/relationships/presProps" Target="/ppt/presProps.xml" Id="R7c3e16aafeb94f7d" /><Relationship Type="http://schemas.openxmlformats.org/officeDocument/2006/relationships/tableStyles" Target="/ppt/tableStyles.xml" Id="R3f14ecdb5c644a1e" /><Relationship Type="http://schemas.openxmlformats.org/officeDocument/2006/relationships/slide" Target="/ppt/slides/slide1.xml" Id="R3c9df0e23b0e457c" /><Relationship Type="http://schemas.openxmlformats.org/officeDocument/2006/relationships/slide" Target="/ppt/slides/slide2.xml" Id="R00f23f58afb142d0" /><Relationship Type="http://schemas.openxmlformats.org/officeDocument/2006/relationships/slide" Target="/ppt/slides/slide3.xml" Id="R6e3ddbdb68d24a41" /><Relationship Type="http://schemas.openxmlformats.org/officeDocument/2006/relationships/slide" Target="/ppt/slides/slide4.xml" Id="R74f2e952eac848ef" /><Relationship Type="http://schemas.openxmlformats.org/officeDocument/2006/relationships/slide" Target="/ppt/slides/slide5.xml" Id="R4e4d4658e8be4b85" /><Relationship Type="http://schemas.openxmlformats.org/officeDocument/2006/relationships/slide" Target="/ppt/slides/slide6.xml" Id="Rfeb2f18d77f3474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3ba47032f646c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04b4cad8f14fbb" /><Relationship Type="http://schemas.openxmlformats.org/officeDocument/2006/relationships/notesMaster" Target="/ppt/notesMasters/notesMaster1.xml" Id="Rc4df0ac94de545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9dd8e6e47464e4b" /><Relationship Type="http://schemas.openxmlformats.org/officeDocument/2006/relationships/notesMaster" Target="/ppt/notesMasters/notesMaster1.xml" Id="R3629b2fd5eb540a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560b9a54f04aee" /><Relationship Type="http://schemas.openxmlformats.org/officeDocument/2006/relationships/notesMaster" Target="/ppt/notesMasters/notesMaster1.xml" Id="R03d3abd63c3548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238323690b346a8" /><Relationship Type="http://schemas.openxmlformats.org/officeDocument/2006/relationships/notesMaster" Target="/ppt/notesMasters/notesMaster1.xml" Id="R46b82f81e1c044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52a31669eb54617" /><Relationship Type="http://schemas.openxmlformats.org/officeDocument/2006/relationships/notesMaster" Target="/ppt/notesMasters/notesMaster1.xml" Id="Rfa0e3ad973774ea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7cc3d051a844796" /><Relationship Type="http://schemas.openxmlformats.org/officeDocument/2006/relationships/notesMaster" Target="/ppt/notesMasters/notesMaster1.xml" Id="R990c38fdf1b1440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My framework for connecting a performance question with evidence and a decision. Sources: https://www.dennisrgriffin.com/work/learning-measurement-transfer and https://www.dennisrgriffin.com/writing/when-learning-and-development-starts-with-a-question. The case identifies which visuals are illustrations.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My framework for connecting a performance question with evidence and a decision. Sources: https://www.dennisrgriffin.com/work/learning-measurement-transfer and https://www.dennisrgriffin.com/writing/when-learning-and-development-starts-with-a-question. The case identifies which visuals are illustrations.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My framework for connecting a performance question with evidence and a decision. Sources: https://www.dennisrgriffin.com/work/learning-measurement-transfer and https://www.dennisrgriffin.com/writing/when-learning-and-development-starts-with-a-question. The case identifies which visuals are illustrations.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My framework for connecting a performance question with evidence and a decision. Sources: https://www.dennisrgriffin.com/work/learning-measurement-transfer and https://www.dennisrgriffin.com/writing/when-learning-and-development-starts-with-a-question. The case identifies which visuals are illustrations.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My framework for connecting a performance question with evidence and a decision. Sources: https://www.dennisrgriffin.com/work/learning-measurement-transfer and https://www.dennisrgriffin.com/writing/when-learning-and-development-starts-with-a-question. The case identifies which visuals are illustrations.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My framework for connecting a performance question with evidence and a decision. Sources: https://www.dennisrgriffin.com/work/learning-measurement-transfer and https://www.dennisrgriffin.com/writing/when-learning-and-development-starts-with-a-question. The case identifies which visuals are illustrations.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d7462257704eb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356c0e9d31468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5730d1131945d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eb29e25937445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c33e8ce4e442b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b2c585980d4a0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8F8E15C-9E75-485E-9427-D8CFD94E0E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6283107-CC99-4294-8D82-E4CF3C803AC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1D5BB13-60DD-4306-8A87-C2E9BE5290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FCF9044-B9F7-4591-9E67-AB7AE5830C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B2F52A8-BA81-4A73-9CFA-1A4812AA40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0F97075-AD56-47F1-9860-C79DB7E9EB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CC3F5AA-1AA7-4A6E-A110-FA4251CC82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C6B0C05-0876-41CE-A80B-D7374A0EDB9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3467A81-E0D7-4D01-867B-769E03134B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C6A85AF-7B70-420F-9BBE-58D32126D83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ea19dcd6c4f42a1" /><Relationship Type="http://schemas.openxmlformats.org/officeDocument/2006/relationships/slideLayout" Target="/ppt/slideLayouts/slideLayout1.xml" Id="R719755610d78495c" /><Relationship Type="http://schemas.openxmlformats.org/officeDocument/2006/relationships/slideLayout" Target="/ppt/slideLayouts/slideLayout2.xml" Id="Rbd1535c1998e4053" /><Relationship Type="http://schemas.openxmlformats.org/officeDocument/2006/relationships/slideLayout" Target="/ppt/slideLayouts/slideLayout3.xml" Id="Rab2bd454247a4fa2" /><Relationship Type="http://schemas.openxmlformats.org/officeDocument/2006/relationships/slideLayout" Target="/ppt/slideLayouts/slideLayout4.xml" Id="R0f2fe663c52a4aaf" /><Relationship Type="http://schemas.openxmlformats.org/officeDocument/2006/relationships/slideLayout" Target="/ppt/slideLayouts/slideLayout5.xml" Id="Rc3ae584041634105" /><Relationship Type="http://schemas.openxmlformats.org/officeDocument/2006/relationships/slideLayout" Target="/ppt/slideLayouts/slideLayout6.xml" Id="R59ca949aaa3f470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9755610d78495c"/>
    <p:sldLayoutId xmlns:r="http://schemas.openxmlformats.org/officeDocument/2006/relationships" id="2147483650" r:id="Rbd1535c1998e4053"/>
    <p:sldLayoutId xmlns:r="http://schemas.openxmlformats.org/officeDocument/2006/relationships" id="2147483651" r:id="Rab2bd454247a4fa2"/>
    <p:sldLayoutId xmlns:r="http://schemas.openxmlformats.org/officeDocument/2006/relationships" id="2147483652" r:id="R0f2fe663c52a4aaf"/>
    <p:sldLayoutId xmlns:r="http://schemas.openxmlformats.org/officeDocument/2006/relationships" id="2147483653" r:id="Rc3ae584041634105"/>
    <p:sldLayoutId xmlns:r="http://schemas.openxmlformats.org/officeDocument/2006/relationships" id="2147483654" r:id="R59ca949aaa3f470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0ebba6c77a4947" /><Relationship Type="http://schemas.openxmlformats.org/officeDocument/2006/relationships/notesSlide" Target="/ppt/notesSlides/notesSlide1.xml" Id="R9ca5d63acbb447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d67052782f47da" /><Relationship Type="http://schemas.openxmlformats.org/officeDocument/2006/relationships/notesSlide" Target="/ppt/notesSlides/notesSlide2.xml" Id="R9b1afa1e684b40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723100390c4507" /><Relationship Type="http://schemas.openxmlformats.org/officeDocument/2006/relationships/notesSlide" Target="/ppt/notesSlides/notesSlide3.xml" Id="Re08f3309ae9a4ff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784e5eb9604c4f" /><Relationship Type="http://schemas.openxmlformats.org/officeDocument/2006/relationships/notesSlide" Target="/ppt/notesSlides/notesSlide4.xml" Id="R2b17f86af4134a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23e473c56b4f1b" /><Relationship Type="http://schemas.openxmlformats.org/officeDocument/2006/relationships/notesSlide" Target="/ppt/notesSlides/notesSlide5.xml" Id="R4754dc0139cd475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4b1e7cfe714a4f" /><Relationship Type="http://schemas.openxmlformats.org/officeDocument/2006/relationships/notesSlide" Target="/ppt/notesSlides/notesSlide6.xml" Id="R3c0ee32ec2d5473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label">
            <a:extLst xmlns:a="http://schemas.openxmlformats.org/drawingml/2006/main">
              <a:ext uri="{FF2B5EF4-FFF2-40B4-BE49-F238E27FC236}">
                <a16:creationId xmlns:a16="http://schemas.microsoft.com/office/drawing/2014/main" id="{66C74DD3-B14A-4EDE-B88A-03EB5566C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LEARNING STRATEGY AND MEASUREMENT</a:t>
            </a:r>
          </a:p>
        </p:txBody>
      </p:sp>
      <p:sp>
        <p:nvSpPr>
          <p:cNvPr id="2" name="review-status">
            <a:extLst xmlns:a="http://schemas.openxmlformats.org/drawingml/2006/main">
              <a:ext uri="{FF2B5EF4-FFF2-40B4-BE49-F238E27FC236}">
                <a16:creationId xmlns:a16="http://schemas.microsoft.com/office/drawing/2014/main" id="{A1E7F692-C083-40BF-9FE7-476C722DF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57925"/>
            <a:ext cx="981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Dennis Griffin, Ed.D. | www.DennisRGriffin.com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7AE2F42-C70D-43B4-9C61-2F4562FF4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5792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107C9A6-1B22-4A1D-A277-D772913E0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defPPr>
            <a:lvl1pPr>
              <a:defRPr sz="480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1pPr>
            <a:lvl2pPr>
              <a:defRPr sz="480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2pPr>
            <a:lvl3pPr>
              <a:defRPr sz="480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3pPr>
            <a:lvl4pPr>
              <a:defRPr sz="480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4pPr>
            <a:lvl5pPr>
              <a:defRPr sz="480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5pPr>
            <a:lvl6pPr>
              <a:defRPr sz="480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6pPr>
            <a:lvl7pPr>
              <a:defRPr sz="480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7pPr>
            <a:lvl8pPr>
              <a:defRPr sz="480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8pPr>
            <a:lvl9pPr>
              <a:defRPr sz="480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480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172033"/>
                </a:solidFill>
                <a:latin typeface="Georgia"/>
                <a:ea typeface="Georgia"/>
                <a:cs typeface="Georgia"/>
              </a:rPr>
              <a:t>Discovery-to-Impact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C9296D06-6F4E-40C3-A75C-E5558E9A5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67000"/>
            <a:ext cx="990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F6F78"/>
                </a:solidFill>
                <a:latin typeface="Arial"/>
                <a:ea typeface="Arial"/>
                <a:cs typeface="Arial"/>
              </a:rPr>
              <a:t>A framework for learning decisions</a:t>
            </a:r>
          </a:p>
        </p:txBody>
      </p:sp>
      <p:sp>
        <p:nvSpPr>
          <p:cNvPr id="6" name="intro">
            <a:extLst xmlns:a="http://schemas.openxmlformats.org/drawingml/2006/main">
              <a:ext uri="{FF2B5EF4-FFF2-40B4-BE49-F238E27FC236}">
                <a16:creationId xmlns:a16="http://schemas.microsoft.com/office/drawing/2014/main" id="{EF9E8C16-7025-4DEE-8A64-8F5E46049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9525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I start with what people need to do. Each step connects a question about the work with evidence and a decision.</a:t>
            </a:r>
          </a:p>
        </p:txBody>
      </p:sp>
      <p:sp>
        <p:nvSpPr>
          <p:cNvPr id="7" name="author">
            <a:extLst xmlns:a="http://schemas.openxmlformats.org/drawingml/2006/main">
              <a:ext uri="{FF2B5EF4-FFF2-40B4-BE49-F238E27FC236}">
                <a16:creationId xmlns:a16="http://schemas.microsoft.com/office/drawing/2014/main" id="{F804D6AD-55D1-408C-ABD4-C369D1289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2925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Dennis Griffin, Ed.D.</a:t>
            </a:r>
          </a:p>
        </p:txBody>
      </p:sp>
    </p:spTree>
    <p:extLst>
      <p:ext uri="{BB962C8B-B14F-4D97-AF65-F5344CB8AC3E}">
        <p14:creationId xmlns:p14="http://schemas.microsoft.com/office/powerpoint/2010/main" val="2109944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label">
            <a:extLst xmlns:a="http://schemas.openxmlformats.org/drawingml/2006/main">
              <a:ext uri="{FF2B5EF4-FFF2-40B4-BE49-F238E27FC236}">
                <a16:creationId xmlns:a16="http://schemas.microsoft.com/office/drawing/2014/main" id="{D49CDF4F-7E67-4231-BF2A-2975C0114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01   DISCOVER</a:t>
            </a:r>
          </a:p>
        </p:txBody>
      </p:sp>
      <p:sp>
        <p:nvSpPr>
          <p:cNvPr id="2" name="review-status">
            <a:extLst xmlns:a="http://schemas.openxmlformats.org/drawingml/2006/main">
              <a:ext uri="{FF2B5EF4-FFF2-40B4-BE49-F238E27FC236}">
                <a16:creationId xmlns:a16="http://schemas.microsoft.com/office/drawing/2014/main" id="{71C453CD-5422-46B0-8DDB-50E631CF1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57925"/>
            <a:ext cx="981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Dennis Griffin, Ed.D. | www.DennisRGriffin.com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9F8BCAE-412D-4ECC-8535-FFFA703F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5792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question">
            <a:extLst xmlns:a="http://schemas.openxmlformats.org/drawingml/2006/main">
              <a:ext uri="{FF2B5EF4-FFF2-40B4-BE49-F238E27FC236}">
                <a16:creationId xmlns:a16="http://schemas.microsoft.com/office/drawing/2014/main" id="{7D3EBCD4-EECD-4388-AC6B-54D9EE621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95375"/>
            <a:ext cx="10572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defPPr>
            <a:lvl1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1pPr>
            <a:lvl2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2pPr>
            <a:lvl3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3pPr>
            <a:lvl4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4pPr>
            <a:lvl5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5pPr>
            <a:lvl6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6pPr>
            <a:lvl7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7pPr>
            <a:lvl8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8pPr>
            <a:lvl9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172033"/>
                </a:solidFill>
                <a:latin typeface="Georgia"/>
                <a:ea typeface="Georgia"/>
                <a:cs typeface="Georgia"/>
              </a:rPr>
              <a:t>What are people trying to do, and where do they need support?</a:t>
            </a:r>
          </a:p>
        </p:txBody>
      </p:sp>
      <p:sp>
        <p:nvSpPr>
          <p:cNvPr id="5" name="evidence-label">
            <a:extLst xmlns:a="http://schemas.openxmlformats.org/drawingml/2006/main">
              <a:ext uri="{FF2B5EF4-FFF2-40B4-BE49-F238E27FC236}">
                <a16:creationId xmlns:a16="http://schemas.microsoft.com/office/drawing/2014/main" id="{19A02C65-D152-4FCC-86C8-A288B6619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352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The evidence</a:t>
            </a:r>
          </a:p>
        </p:txBody>
      </p:sp>
      <p:sp>
        <p:nvSpPr>
          <p:cNvPr id="6" name="evidence">
            <a:extLst xmlns:a="http://schemas.openxmlformats.org/drawingml/2006/main">
              <a:ext uri="{FF2B5EF4-FFF2-40B4-BE49-F238E27FC236}">
                <a16:creationId xmlns:a16="http://schemas.microsoft.com/office/drawing/2014/main" id="{C301B035-25A5-4689-8AD9-7A9C7068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48025"/>
            <a:ext cx="4572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Task observation, interviews, existing research, and performance records can help define the starting point.</a:t>
            </a:r>
          </a:p>
        </p:txBody>
      </p:sp>
      <p:sp>
        <p:nvSpPr>
          <p:cNvPr id="7" name="decision-label">
            <a:extLst xmlns:a="http://schemas.openxmlformats.org/drawingml/2006/main">
              <a:ext uri="{FF2B5EF4-FFF2-40B4-BE49-F238E27FC236}">
                <a16:creationId xmlns:a16="http://schemas.microsoft.com/office/drawing/2014/main" id="{37A00229-F430-4B74-9658-90D6D7499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762250"/>
            <a:ext cx="5143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The decision</a:t>
            </a:r>
          </a:p>
        </p:txBody>
      </p:sp>
      <p:sp>
        <p:nvSpPr>
          <p:cNvPr id="8" name="decision">
            <a:extLst xmlns:a="http://schemas.openxmlformats.org/drawingml/2006/main">
              <a:ext uri="{FF2B5EF4-FFF2-40B4-BE49-F238E27FC236}">
                <a16:creationId xmlns:a16="http://schemas.microsoft.com/office/drawing/2014/main" id="{588BFCED-F524-443F-BC10-97C1F4F3E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48025"/>
            <a:ext cx="5143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Agree on the work that needs to change and who owns the decision. Check whether knowledge, practice, tools, or working conditions need attention.</a:t>
            </a:r>
          </a:p>
        </p:txBody>
      </p:sp>
      <p:sp>
        <p:nvSpPr>
          <p:cNvPr id="9" name="record">
            <a:extLst xmlns:a="http://schemas.openxmlformats.org/drawingml/2006/main">
              <a:ext uri="{FF2B5EF4-FFF2-40B4-BE49-F238E27FC236}">
                <a16:creationId xmlns:a16="http://schemas.microsoft.com/office/drawing/2014/main" id="{7133698E-9FD1-4312-8C52-781562D1B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4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A useful record: A performance question and a documented baseline.</a:t>
            </a:r>
          </a:p>
        </p:txBody>
      </p:sp>
    </p:spTree>
    <p:extLst>
      <p:ext uri="{BB962C8B-B14F-4D97-AF65-F5344CB8AC3E}">
        <p14:creationId xmlns:p14="http://schemas.microsoft.com/office/powerpoint/2010/main" val="5195851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label">
            <a:extLst xmlns:a="http://schemas.openxmlformats.org/drawingml/2006/main">
              <a:ext uri="{FF2B5EF4-FFF2-40B4-BE49-F238E27FC236}">
                <a16:creationId xmlns:a16="http://schemas.microsoft.com/office/drawing/2014/main" id="{06D1175B-4EBB-4016-8F79-D626E9306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02   DESIGN</a:t>
            </a:r>
          </a:p>
        </p:txBody>
      </p:sp>
      <p:sp>
        <p:nvSpPr>
          <p:cNvPr id="2" name="review-status">
            <a:extLst xmlns:a="http://schemas.openxmlformats.org/drawingml/2006/main">
              <a:ext uri="{FF2B5EF4-FFF2-40B4-BE49-F238E27FC236}">
                <a16:creationId xmlns:a16="http://schemas.microsoft.com/office/drawing/2014/main" id="{F9B9B7B9-1351-43FA-9C25-B3FA74A68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57925"/>
            <a:ext cx="981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Dennis Griffin, Ed.D. | www.DennisRGriffin.com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211FA78-FEB4-40F0-A2A8-422432F4A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5792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question">
            <a:extLst xmlns:a="http://schemas.openxmlformats.org/drawingml/2006/main">
              <a:ext uri="{FF2B5EF4-FFF2-40B4-BE49-F238E27FC236}">
                <a16:creationId xmlns:a16="http://schemas.microsoft.com/office/drawing/2014/main" id="{5BB07E22-B107-46F1-ACDF-31E2E120A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95375"/>
            <a:ext cx="10572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defPPr>
            <a:lvl1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1pPr>
            <a:lvl2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2pPr>
            <a:lvl3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3pPr>
            <a:lvl4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4pPr>
            <a:lvl5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5pPr>
            <a:lvl6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6pPr>
            <a:lvl7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7pPr>
            <a:lvl8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8pPr>
            <a:lvl9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172033"/>
                </a:solidFill>
                <a:latin typeface="Georgia"/>
                <a:ea typeface="Georgia"/>
                <a:cs typeface="Georgia"/>
              </a:rPr>
              <a:t>What response fits what we have learned?</a:t>
            </a:r>
          </a:p>
        </p:txBody>
      </p:sp>
      <p:sp>
        <p:nvSpPr>
          <p:cNvPr id="5" name="evidence-label">
            <a:extLst xmlns:a="http://schemas.openxmlformats.org/drawingml/2006/main">
              <a:ext uri="{FF2B5EF4-FFF2-40B4-BE49-F238E27FC236}">
                <a16:creationId xmlns:a16="http://schemas.microsoft.com/office/drawing/2014/main" id="{CC9EF680-4CE5-46E0-9139-E7D16B1A2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352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The evidence</a:t>
            </a:r>
          </a:p>
        </p:txBody>
      </p:sp>
      <p:sp>
        <p:nvSpPr>
          <p:cNvPr id="6" name="evidence">
            <a:extLst xmlns:a="http://schemas.openxmlformats.org/drawingml/2006/main">
              <a:ext uri="{FF2B5EF4-FFF2-40B4-BE49-F238E27FC236}">
                <a16:creationId xmlns:a16="http://schemas.microsoft.com/office/drawing/2014/main" id="{01CB8A23-39EE-487F-84B9-809E25FD8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48025"/>
            <a:ext cx="4572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Task demands, learner knowledge, access to practice, and constraints help explain which response is plausible.</a:t>
            </a:r>
          </a:p>
        </p:txBody>
      </p:sp>
      <p:sp>
        <p:nvSpPr>
          <p:cNvPr id="7" name="decision-label">
            <a:extLst xmlns:a="http://schemas.openxmlformats.org/drawingml/2006/main">
              <a:ext uri="{FF2B5EF4-FFF2-40B4-BE49-F238E27FC236}">
                <a16:creationId xmlns:a16="http://schemas.microsoft.com/office/drawing/2014/main" id="{84A1B14A-E2B0-40B9-8D9E-C2C407096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762250"/>
            <a:ext cx="5143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The decision</a:t>
            </a:r>
          </a:p>
        </p:txBody>
      </p:sp>
      <p:sp>
        <p:nvSpPr>
          <p:cNvPr id="8" name="decision">
            <a:extLst xmlns:a="http://schemas.openxmlformats.org/drawingml/2006/main">
              <a:ext uri="{FF2B5EF4-FFF2-40B4-BE49-F238E27FC236}">
                <a16:creationId xmlns:a16="http://schemas.microsoft.com/office/drawing/2014/main" id="{1D89FA26-8ED8-4BC9-A4CC-381EF6ACA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48025"/>
            <a:ext cx="5143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Choose a learning response or another form of support. Define what people should apply and how the team will recognize it.</a:t>
            </a:r>
          </a:p>
        </p:txBody>
      </p:sp>
      <p:sp>
        <p:nvSpPr>
          <p:cNvPr id="9" name="record">
            <a:extLst xmlns:a="http://schemas.openxmlformats.org/drawingml/2006/main">
              <a:ext uri="{FF2B5EF4-FFF2-40B4-BE49-F238E27FC236}">
                <a16:creationId xmlns:a16="http://schemas.microsoft.com/office/drawing/2014/main" id="{B59D529D-94CF-4DF1-B45A-86A02330C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4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A useful record: A working hypothesis, a proposed response, and an evaluation plan.</a:t>
            </a:r>
          </a:p>
        </p:txBody>
      </p:sp>
    </p:spTree>
    <p:extLst>
      <p:ext uri="{BB962C8B-B14F-4D97-AF65-F5344CB8AC3E}">
        <p14:creationId xmlns:p14="http://schemas.microsoft.com/office/powerpoint/2010/main" val="20602846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label">
            <a:extLst xmlns:a="http://schemas.openxmlformats.org/drawingml/2006/main">
              <a:ext uri="{FF2B5EF4-FFF2-40B4-BE49-F238E27FC236}">
                <a16:creationId xmlns:a16="http://schemas.microsoft.com/office/drawing/2014/main" id="{763AB1C2-523C-4ED5-9121-C5EE0D6A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03   TRY</a:t>
            </a:r>
          </a:p>
        </p:txBody>
      </p:sp>
      <p:sp>
        <p:nvSpPr>
          <p:cNvPr id="2" name="review-status">
            <a:extLst xmlns:a="http://schemas.openxmlformats.org/drawingml/2006/main">
              <a:ext uri="{FF2B5EF4-FFF2-40B4-BE49-F238E27FC236}">
                <a16:creationId xmlns:a16="http://schemas.microsoft.com/office/drawing/2014/main" id="{00EE0832-56C1-4E67-BB7C-ECDA446E3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57925"/>
            <a:ext cx="981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Dennis Griffin, Ed.D. | www.DennisRGriffin.com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4B084CB-2EF4-4F1D-86EE-22E46773E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5792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question">
            <a:extLst xmlns:a="http://schemas.openxmlformats.org/drawingml/2006/main">
              <a:ext uri="{FF2B5EF4-FFF2-40B4-BE49-F238E27FC236}">
                <a16:creationId xmlns:a16="http://schemas.microsoft.com/office/drawing/2014/main" id="{A92E4019-3D48-4EE1-B714-C1157ED1B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95375"/>
            <a:ext cx="10572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defPPr>
            <a:lvl1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1pPr>
            <a:lvl2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2pPr>
            <a:lvl3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3pPr>
            <a:lvl4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4pPr>
            <a:lvl5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5pPr>
            <a:lvl6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6pPr>
            <a:lvl7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7pPr>
            <a:lvl8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8pPr>
            <a:lvl9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172033"/>
                </a:solidFill>
                <a:latin typeface="Georgia"/>
                <a:ea typeface="Georgia"/>
                <a:cs typeface="Georgia"/>
              </a:rPr>
              <a:t>What happens when people use the proposed support?</a:t>
            </a:r>
          </a:p>
        </p:txBody>
      </p:sp>
      <p:sp>
        <p:nvSpPr>
          <p:cNvPr id="5" name="evidence-label">
            <a:extLst xmlns:a="http://schemas.openxmlformats.org/drawingml/2006/main">
              <a:ext uri="{FF2B5EF4-FFF2-40B4-BE49-F238E27FC236}">
                <a16:creationId xmlns:a16="http://schemas.microsoft.com/office/drawing/2014/main" id="{D00A82ED-B44D-41BB-8319-6CB81628D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352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The evidence</a:t>
            </a:r>
          </a:p>
        </p:txBody>
      </p:sp>
      <p:sp>
        <p:nvSpPr>
          <p:cNvPr id="6" name="evidence">
            <a:extLst xmlns:a="http://schemas.openxmlformats.org/drawingml/2006/main">
              <a:ext uri="{FF2B5EF4-FFF2-40B4-BE49-F238E27FC236}">
                <a16:creationId xmlns:a16="http://schemas.microsoft.com/office/drawing/2014/main" id="{CACCA81A-42D5-402E-A320-4933CB9D9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48025"/>
            <a:ext cx="4572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A limited trial, work samples, observation, and feedback reveal where the response needs attention.</a:t>
            </a:r>
          </a:p>
        </p:txBody>
      </p:sp>
      <p:sp>
        <p:nvSpPr>
          <p:cNvPr id="7" name="decision-label">
            <a:extLst xmlns:a="http://schemas.openxmlformats.org/drawingml/2006/main">
              <a:ext uri="{FF2B5EF4-FFF2-40B4-BE49-F238E27FC236}">
                <a16:creationId xmlns:a16="http://schemas.microsoft.com/office/drawing/2014/main" id="{062D92CD-97E6-4541-8DE2-113EC701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762250"/>
            <a:ext cx="5143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The decision</a:t>
            </a:r>
          </a:p>
        </p:txBody>
      </p:sp>
      <p:sp>
        <p:nvSpPr>
          <p:cNvPr id="8" name="decision">
            <a:extLst xmlns:a="http://schemas.openxmlformats.org/drawingml/2006/main">
              <a:ext uri="{FF2B5EF4-FFF2-40B4-BE49-F238E27FC236}">
                <a16:creationId xmlns:a16="http://schemas.microsoft.com/office/drawing/2014/main" id="{5942625A-A9A4-4282-8617-0663EA86A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48025"/>
            <a:ext cx="5143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Compare what happened with the starting point. Consider other changes that might explain the result before expanding the approach.</a:t>
            </a:r>
          </a:p>
        </p:txBody>
      </p:sp>
      <p:sp>
        <p:nvSpPr>
          <p:cNvPr id="9" name="record">
            <a:extLst xmlns:a="http://schemas.openxmlformats.org/drawingml/2006/main">
              <a:ext uri="{FF2B5EF4-FFF2-40B4-BE49-F238E27FC236}">
                <a16:creationId xmlns:a16="http://schemas.microsoft.com/office/drawing/2014/main" id="{7AAC8AF0-B6D3-4519-8C50-49988D52E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4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A useful record: A trial record with findings, limitations, and a decision to revise or continue.</a:t>
            </a:r>
          </a:p>
        </p:txBody>
      </p:sp>
    </p:spTree>
    <p:extLst>
      <p:ext uri="{BB962C8B-B14F-4D97-AF65-F5344CB8AC3E}">
        <p14:creationId xmlns:p14="http://schemas.microsoft.com/office/powerpoint/2010/main" val="2978728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label">
            <a:extLst xmlns:a="http://schemas.openxmlformats.org/drawingml/2006/main">
              <a:ext uri="{FF2B5EF4-FFF2-40B4-BE49-F238E27FC236}">
                <a16:creationId xmlns:a16="http://schemas.microsoft.com/office/drawing/2014/main" id="{843A6BDB-F04F-4FD0-BA99-FF4BDD10E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04   REVIEW IMPACT</a:t>
            </a:r>
          </a:p>
        </p:txBody>
      </p:sp>
      <p:sp>
        <p:nvSpPr>
          <p:cNvPr id="2" name="review-status">
            <a:extLst xmlns:a="http://schemas.openxmlformats.org/drawingml/2006/main">
              <a:ext uri="{FF2B5EF4-FFF2-40B4-BE49-F238E27FC236}">
                <a16:creationId xmlns:a16="http://schemas.microsoft.com/office/drawing/2014/main" id="{DB717604-FCAA-4991-8EEC-7284C6D4F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57925"/>
            <a:ext cx="981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Dennis Griffin, Ed.D. | www.DennisRGriffin.com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0913F24-25AA-4904-B3AD-BDACB0A98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5792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question">
            <a:extLst xmlns:a="http://schemas.openxmlformats.org/drawingml/2006/main">
              <a:ext uri="{FF2B5EF4-FFF2-40B4-BE49-F238E27FC236}">
                <a16:creationId xmlns:a16="http://schemas.microsoft.com/office/drawing/2014/main" id="{BBC5C2A7-6EF7-4E11-81D0-0F89AA4DD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95375"/>
            <a:ext cx="10572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defPPr>
            <a:lvl1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1pPr>
            <a:lvl2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2pPr>
            <a:lvl3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3pPr>
            <a:lvl4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4pPr>
            <a:lvl5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5pPr>
            <a:lvl6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6pPr>
            <a:lvl7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7pPr>
            <a:lvl8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8pPr>
            <a:lvl9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172033"/>
                </a:solidFill>
                <a:latin typeface="Georgia"/>
                <a:ea typeface="Georgia"/>
                <a:cs typeface="Georgia"/>
              </a:rPr>
              <a:t>What changed in the work, and what can we reasonably claim?</a:t>
            </a:r>
          </a:p>
        </p:txBody>
      </p:sp>
      <p:sp>
        <p:nvSpPr>
          <p:cNvPr id="5" name="evidence-label">
            <a:extLst xmlns:a="http://schemas.openxmlformats.org/drawingml/2006/main">
              <a:ext uri="{FF2B5EF4-FFF2-40B4-BE49-F238E27FC236}">
                <a16:creationId xmlns:a16="http://schemas.microsoft.com/office/drawing/2014/main" id="{50FB12B2-4F97-4D28-A311-11C0135A5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352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The evidence</a:t>
            </a:r>
          </a:p>
        </p:txBody>
      </p:sp>
      <p:sp>
        <p:nvSpPr>
          <p:cNvPr id="6" name="evidence">
            <a:extLst xmlns:a="http://schemas.openxmlformats.org/drawingml/2006/main">
              <a:ext uri="{FF2B5EF4-FFF2-40B4-BE49-F238E27FC236}">
                <a16:creationId xmlns:a16="http://schemas.microsoft.com/office/drawing/2014/main" id="{C83C82A4-9F3A-477B-944E-E0ABEE110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48025"/>
            <a:ext cx="4572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Behavior transfer, follow-up accounts, and relevant operational measures help examine the intended change over time.</a:t>
            </a:r>
          </a:p>
        </p:txBody>
      </p:sp>
      <p:sp>
        <p:nvSpPr>
          <p:cNvPr id="7" name="decision-label">
            <a:extLst xmlns:a="http://schemas.openxmlformats.org/drawingml/2006/main">
              <a:ext uri="{FF2B5EF4-FFF2-40B4-BE49-F238E27FC236}">
                <a16:creationId xmlns:a16="http://schemas.microsoft.com/office/drawing/2014/main" id="{E0A5C1ED-14C0-4EC1-B1FB-08DFF1B0E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762250"/>
            <a:ext cx="5143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The decision</a:t>
            </a:r>
          </a:p>
        </p:txBody>
      </p:sp>
      <p:sp>
        <p:nvSpPr>
          <p:cNvPr id="8" name="decision">
            <a:extLst xmlns:a="http://schemas.openxmlformats.org/drawingml/2006/main">
              <a:ext uri="{FF2B5EF4-FFF2-40B4-BE49-F238E27FC236}">
                <a16:creationId xmlns:a16="http://schemas.microsoft.com/office/drawing/2014/main" id="{5DC9A4A3-EC8A-4D51-AB03-7ACF8AD36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48025"/>
            <a:ext cx="5143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Separate participation and learner reaction from application and business signals. Choose what to continue, investigate, or change.</a:t>
            </a:r>
          </a:p>
        </p:txBody>
      </p:sp>
      <p:sp>
        <p:nvSpPr>
          <p:cNvPr id="9" name="record">
            <a:extLst xmlns:a="http://schemas.openxmlformats.org/drawingml/2006/main">
              <a:ext uri="{FF2B5EF4-FFF2-40B4-BE49-F238E27FC236}">
                <a16:creationId xmlns:a16="http://schemas.microsoft.com/office/drawing/2014/main" id="{4B699D30-7FF1-4C42-A52D-2F34093F5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4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A useful record: A traceable recommendation and the next question to investigate.</a:t>
            </a:r>
          </a:p>
        </p:txBody>
      </p:sp>
    </p:spTree>
    <p:extLst>
      <p:ext uri="{BB962C8B-B14F-4D97-AF65-F5344CB8AC3E}">
        <p14:creationId xmlns:p14="http://schemas.microsoft.com/office/powerpoint/2010/main" val="2368437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label">
            <a:extLst xmlns:a="http://schemas.openxmlformats.org/drawingml/2006/main">
              <a:ext uri="{FF2B5EF4-FFF2-40B4-BE49-F238E27FC236}">
                <a16:creationId xmlns:a16="http://schemas.microsoft.com/office/drawing/2014/main" id="{C636F41A-BF23-44DB-A6BC-893D4E46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THE SOURCE CONTEXT</a:t>
            </a:r>
          </a:p>
        </p:txBody>
      </p:sp>
      <p:sp>
        <p:nvSpPr>
          <p:cNvPr id="2" name="review-status">
            <a:extLst xmlns:a="http://schemas.openxmlformats.org/drawingml/2006/main">
              <a:ext uri="{FF2B5EF4-FFF2-40B4-BE49-F238E27FC236}">
                <a16:creationId xmlns:a16="http://schemas.microsoft.com/office/drawing/2014/main" id="{1C83FD15-614C-4AA2-968C-8AF5CFD6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57925"/>
            <a:ext cx="981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Dennis Griffin, Ed.D. | www.DennisRGriffin.com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8C156AA-A76B-4634-B86A-DFD30451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5792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496D159-5844-48FC-AB6B-19E43F2A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75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defPPr>
            <a:lvl1pPr>
              <a:defRPr sz="3375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1pPr>
            <a:lvl2pPr>
              <a:defRPr sz="3375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2pPr>
            <a:lvl3pPr>
              <a:defRPr sz="3375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3pPr>
            <a:lvl4pPr>
              <a:defRPr sz="3375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4pPr>
            <a:lvl5pPr>
              <a:defRPr sz="3375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5pPr>
            <a:lvl6pPr>
              <a:defRPr sz="3375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6pPr>
            <a:lvl7pPr>
              <a:defRPr sz="3375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7pPr>
            <a:lvl8pPr>
              <a:defRPr sz="3375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8pPr>
            <a:lvl9pPr>
              <a:defRPr sz="3375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375" b="0">
                <a:solidFill>
                  <a:srgbClr val="172033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72033"/>
                </a:solidFill>
                <a:latin typeface="Georgia"/>
                <a:ea typeface="Georgia"/>
                <a:cs typeface="Georgia"/>
              </a:rPr>
              <a:t>Connect the question to a decision</a:t>
            </a:r>
          </a:p>
        </p:txBody>
      </p:sp>
      <p:sp>
        <p:nvSpPr>
          <p:cNvPr id="5" name="case-title">
            <a:extLst xmlns:a="http://schemas.openxmlformats.org/drawingml/2006/main">
              <a:ext uri="{FF2B5EF4-FFF2-40B4-BE49-F238E27FC236}">
                <a16:creationId xmlns:a16="http://schemas.microsoft.com/office/drawing/2014/main" id="{28E70F40-3B87-48FF-9089-8528A7E8A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717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Learning measurement and transfer</a:t>
            </a:r>
          </a:p>
        </p:txBody>
      </p:sp>
      <p:sp>
        <p:nvSpPr>
          <p:cNvPr id="6" name="case-description">
            <a:extLst xmlns:a="http://schemas.openxmlformats.org/drawingml/2006/main">
              <a:ext uri="{FF2B5EF4-FFF2-40B4-BE49-F238E27FC236}">
                <a16:creationId xmlns:a16="http://schemas.microsoft.com/office/drawing/2014/main" id="{7D9FDA26-2930-4040-B844-37FFA0E06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95625"/>
            <a:ext cx="1038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The strategy I created and the follow-up study I conducted after 90 days. The case explains the method and the findings.</a:t>
            </a:r>
          </a:p>
        </p:txBody>
      </p:sp>
      <p:sp>
        <p:nvSpPr>
          <p:cNvPr id="7" name="essay-title">
            <a:extLst xmlns:a="http://schemas.openxmlformats.org/drawingml/2006/main">
              <a:ext uri="{FF2B5EF4-FFF2-40B4-BE49-F238E27FC236}">
                <a16:creationId xmlns:a16="http://schemas.microsoft.com/office/drawing/2014/main" id="{7DBBDDA5-0ED6-49B8-966F-ABCEF48F3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F6F7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F6F78"/>
                </a:solidFill>
                <a:latin typeface="Arial"/>
                <a:ea typeface="Arial"/>
                <a:cs typeface="Arial"/>
              </a:rPr>
              <a:t>Start learning design with a question about the work</a:t>
            </a:r>
          </a:p>
        </p:txBody>
      </p:sp>
      <p:sp>
        <p:nvSpPr>
          <p:cNvPr id="8" name="essay-description">
            <a:extLst xmlns:a="http://schemas.openxmlformats.org/drawingml/2006/main">
              <a:ext uri="{FF2B5EF4-FFF2-40B4-BE49-F238E27FC236}">
                <a16:creationId xmlns:a16="http://schemas.microsoft.com/office/drawing/2014/main" id="{F3F356A8-7218-4260-B721-059800EED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14875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033"/>
                </a:solidFill>
                <a:latin typeface="Arial"/>
                <a:ea typeface="Arial"/>
                <a:cs typeface="Arial"/>
              </a:rPr>
              <a:t>How I understand a performance need, choose a response, and plan evidence of application.</a:t>
            </a:r>
          </a:p>
        </p:txBody>
      </p:sp>
      <p:sp>
        <p:nvSpPr>
          <p:cNvPr id="9" name="source-note">
            <a:extLst xmlns:a="http://schemas.openxmlformats.org/drawingml/2006/main">
              <a:ext uri="{FF2B5EF4-FFF2-40B4-BE49-F238E27FC236}">
                <a16:creationId xmlns:a16="http://schemas.microsoft.com/office/drawing/2014/main" id="{DFB58AE0-9324-4223-AB10-0F3B5A99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1975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D667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D6675"/>
                </a:solidFill>
                <a:latin typeface="Arial"/>
                <a:ea typeface="Arial"/>
                <a:cs typeface="Arial"/>
              </a:rPr>
              <a:t>Read the case and essay on www.DennisRGriffin.com. Source links are in the speaker notes.</a:t>
            </a:r>
          </a:p>
        </p:txBody>
      </p:sp>
    </p:spTree>
    <p:extLst>
      <p:ext uri="{BB962C8B-B14F-4D97-AF65-F5344CB8AC3E}">
        <p14:creationId xmlns:p14="http://schemas.microsoft.com/office/powerpoint/2010/main" val="8671778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2026-10-22T18:45:48.6230000Z</dcterms:created>
  <dcterms:modified xsi:type="dcterms:W3CDTF">2026-10-22T18:45:48.6230000Z</dcterms:modified>
</coreProperties>
</file>